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83" r:id="rId3"/>
    <p:sldId id="257" r:id="rId4"/>
    <p:sldId id="263" r:id="rId5"/>
    <p:sldId id="27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4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0000"/>
    <a:srgbClr val="DE0000"/>
    <a:srgbClr val="D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966" y="108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3609-DB21-43C0-930F-6583EB532A39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7D93B-6066-4135-BBB1-2BB73BB98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985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(Before showing photo)</a:t>
            </a:r>
            <a:endParaRPr lang="en-US" sz="1800" baseline="0" dirty="0"/>
          </a:p>
          <a:p>
            <a:r>
              <a:rPr lang="en-US" sz="1800" baseline="0" dirty="0"/>
              <a:t>To start off, I’ll talk about the built history of Ottawa. Now I know people’s reaction to hearing about history can be…</a:t>
            </a:r>
          </a:p>
          <a:p>
            <a:r>
              <a:rPr lang="en-US" sz="1800" baseline="0" dirty="0"/>
              <a:t>(Show photo)</a:t>
            </a:r>
          </a:p>
          <a:p>
            <a:r>
              <a:rPr lang="en-US" sz="1800" baseline="0" dirty="0"/>
              <a:t>…this. So I will try to keep my discussion on the history brief.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414C2-D3A1-45F5-9A2C-AB2DD462CD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9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7727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220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9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646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886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754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921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774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7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25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904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BAC87-4F1F-46DC-988D-A569539A2AA0}" type="datetimeFigureOut">
              <a:rPr lang="en-CA" smtClean="0"/>
              <a:t>29/05/2017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7C874-2922-4648-8D7A-0C7C5C3E04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445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kballantyne.ca/geomatics/bygone-buildings-ottaw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oleObject" Target="../embeddings/oleObject2.bin"/><Relationship Id="rId7" Type="http://schemas.openxmlformats.org/officeDocument/2006/relationships/image" Target="../media/image6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g"/><Relationship Id="rId9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Relationship Id="rId9" Type="http://schemas.openxmlformats.org/officeDocument/2006/relationships/image" Target="../media/image8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ballantyne.ca/geomatics/bygone-buildings-ottawa" TargetMode="External"/><Relationship Id="rId2" Type="http://schemas.openxmlformats.org/officeDocument/2006/relationships/hyperlink" Target="http://www.kballantyne.ca/geomat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rleton-u.maps.arcgis.com/apps/PublicInformation/index.html?appid=c40ef2ffe4a24fedbcbdb1474ba4c428" TargetMode="External"/><Relationship Id="rId5" Type="http://schemas.openxmlformats.org/officeDocument/2006/relationships/hyperlink" Target="http://collectionscanada.gc.ca/pam_archives/index.php?fuseaction=genitem.displayItem&amp;lang=eng&amp;rec_nbr=3816030" TargetMode="External"/><Relationship Id="rId4" Type="http://schemas.openxmlformats.org/officeDocument/2006/relationships/hyperlink" Target="http://www.kballantyne.ca/geomatics/bygone-buildings-ottawa/map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geomatics@kballantyne.ca" TargetMode="External"/><Relationship Id="rId2" Type="http://schemas.openxmlformats.org/officeDocument/2006/relationships/hyperlink" Target="http://www.kballantyne.ca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9"/>
            <a:ext cx="9144000" cy="685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721"/>
            <a:ext cx="7772400" cy="2888871"/>
          </a:xfrm>
          <a:effectLst>
            <a:outerShdw dist="50800" dir="2700000" algn="tl" rotWithShape="0">
              <a:prstClr val="black">
                <a:alpha val="7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CA" sz="7200" b="1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Exploring</a:t>
            </a:r>
            <a:br>
              <a:rPr lang="en-CA" sz="7200" b="1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en-CA" sz="7200" b="1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Ottawa’s Bygone</a:t>
            </a:r>
            <a:br>
              <a:rPr lang="en-CA" sz="7200" b="1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en-CA" sz="7200" b="1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Buildings</a:t>
            </a:r>
          </a:p>
        </p:txBody>
      </p:sp>
    </p:spTree>
    <p:extLst>
      <p:ext uri="{BB962C8B-B14F-4D97-AF65-F5344CB8AC3E}">
        <p14:creationId xmlns:p14="http://schemas.microsoft.com/office/powerpoint/2010/main" val="58752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Ottawa’s Built History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Private Ventures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396" y="1825625"/>
            <a:ext cx="2922319" cy="3033758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Private businesses also helped shape the Capital, such as:</a:t>
            </a: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The Rideau Centre opened in 1983</a:t>
            </a: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Other private ventures in </a:t>
            </a:r>
            <a:r>
              <a:rPr lang="en-CA" sz="20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Centretown</a:t>
            </a:r>
            <a:endParaRPr lang="en-CA" sz="20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lvl="1"/>
            <a:endParaRPr lang="en-CA" sz="20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lvl="4"/>
            <a:endParaRPr lang="en-CA" sz="10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4" y="1825624"/>
            <a:ext cx="4830416" cy="42351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4" y="1825624"/>
            <a:ext cx="4830416" cy="42351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19" y="2710418"/>
            <a:ext cx="5078007" cy="38394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19" y="2710418"/>
            <a:ext cx="5078008" cy="38394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grpSp>
        <p:nvGrpSpPr>
          <p:cNvPr id="46" name="Group 45"/>
          <p:cNvGrpSpPr/>
          <p:nvPr/>
        </p:nvGrpSpPr>
        <p:grpSpPr>
          <a:xfrm>
            <a:off x="1409655" y="2856082"/>
            <a:ext cx="4180030" cy="2219261"/>
            <a:chOff x="1409655" y="2856082"/>
            <a:chExt cx="4180030" cy="2219261"/>
          </a:xfrm>
          <a:solidFill>
            <a:schemeClr val="bg1">
              <a:alpha val="50000"/>
            </a:schemeClr>
          </a:solidFill>
          <a:effectLst/>
        </p:grpSpPr>
        <p:cxnSp>
          <p:nvCxnSpPr>
            <p:cNvPr id="29" name="Straight Arrow Connector 28"/>
            <p:cNvCxnSpPr>
              <a:cxnSpLocks/>
              <a:stCxn id="30" idx="2"/>
            </p:cNvCxnSpPr>
            <p:nvPr/>
          </p:nvCxnSpPr>
          <p:spPr>
            <a:xfrm flipH="1">
              <a:off x="4572000" y="3317748"/>
              <a:ext cx="75953" cy="459122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tailEnd type="triangle"/>
            </a:ln>
            <a:effectLst>
              <a:outerShdw blurRad="12700" dist="12700" dir="2700000" algn="tl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706221" y="3009971"/>
              <a:ext cx="1883464" cy="307777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CA" sz="1400" b="1" dirty="0">
                  <a:solidFill>
                    <a:srgbClr val="D90000"/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Candara" panose="020E0502030303020204" pitchFamily="34" charset="0"/>
                </a:rPr>
                <a:t>World Exchange Plaza</a:t>
              </a:r>
            </a:p>
          </p:txBody>
        </p:sp>
        <p:cxnSp>
          <p:nvCxnSpPr>
            <p:cNvPr id="34" name="Straight Arrow Connector 33"/>
            <p:cNvCxnSpPr>
              <a:cxnSpLocks/>
              <a:stCxn id="35" idx="0"/>
            </p:cNvCxnSpPr>
            <p:nvPr/>
          </p:nvCxnSpPr>
          <p:spPr>
            <a:xfrm flipH="1" flipV="1">
              <a:off x="2295940" y="4104861"/>
              <a:ext cx="318052" cy="447262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tailEnd type="triangle"/>
            </a:ln>
            <a:effectLst>
              <a:outerShdw blurRad="12700" dist="12700" dir="2700000" algn="tl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409655" y="4552123"/>
              <a:ext cx="2408673" cy="52322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400" b="1" dirty="0">
                  <a:solidFill>
                    <a:srgbClr val="D90000"/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Candara" panose="020E0502030303020204" pitchFamily="34" charset="0"/>
                </a:rPr>
                <a:t>Royal Bank Building</a:t>
              </a:r>
            </a:p>
            <a:p>
              <a:pPr algn="ctr"/>
              <a:r>
                <a:rPr lang="en-CA" sz="1400" b="1" dirty="0">
                  <a:solidFill>
                    <a:srgbClr val="D90000"/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Candara" panose="020E0502030303020204" pitchFamily="34" charset="0"/>
                </a:rPr>
                <a:t>(now Thomas D’Arcy McGee)</a:t>
              </a:r>
            </a:p>
          </p:txBody>
        </p:sp>
        <p:cxnSp>
          <p:nvCxnSpPr>
            <p:cNvPr id="42" name="Straight Arrow Connector 41"/>
            <p:cNvCxnSpPr>
              <a:cxnSpLocks/>
            </p:cNvCxnSpPr>
            <p:nvPr/>
          </p:nvCxnSpPr>
          <p:spPr>
            <a:xfrm flipH="1">
              <a:off x="2426581" y="3098703"/>
              <a:ext cx="97958" cy="433691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tailEnd type="triangle"/>
            </a:ln>
            <a:effectLst>
              <a:outerShdw blurRad="12700" dist="12700" dir="2700000" algn="tl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865544" y="2856082"/>
              <a:ext cx="1317990" cy="307777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400" b="1" dirty="0">
                  <a:solidFill>
                    <a:srgbClr val="D90000"/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Candara" panose="020E0502030303020204" pitchFamily="34" charset="0"/>
                </a:rPr>
                <a:t>Manulife Place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88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1" y="2436846"/>
            <a:ext cx="8259097" cy="1984307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CA" sz="6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 Project</a:t>
            </a:r>
          </a:p>
        </p:txBody>
      </p:sp>
    </p:spTree>
    <p:extLst>
      <p:ext uri="{BB962C8B-B14F-4D97-AF65-F5344CB8AC3E}">
        <p14:creationId xmlns:p14="http://schemas.microsoft.com/office/powerpoint/2010/main" val="426559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18" y="1849215"/>
            <a:ext cx="8259097" cy="4063906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pPr lvl="1"/>
            <a:r>
              <a:rPr lang="en-CA" sz="3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Motivation for project</a:t>
            </a:r>
          </a:p>
          <a:p>
            <a:pPr lvl="1"/>
            <a:r>
              <a:rPr lang="en-CA" sz="3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Software Choices</a:t>
            </a:r>
          </a:p>
          <a:p>
            <a:pPr lvl="1"/>
            <a:r>
              <a:rPr lang="en-CA" sz="3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Fire Insurance Plans</a:t>
            </a:r>
          </a:p>
          <a:p>
            <a:pPr lvl="1"/>
            <a:r>
              <a:rPr lang="en-CA" sz="36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Georeferencing</a:t>
            </a:r>
            <a:r>
              <a:rPr lang="en-CA" sz="3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Plans</a:t>
            </a:r>
          </a:p>
          <a:p>
            <a:pPr lvl="1"/>
            <a:r>
              <a:rPr lang="en-CA" sz="3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Conversion to KMZ</a:t>
            </a:r>
          </a:p>
          <a:p>
            <a:pPr lvl="1"/>
            <a:r>
              <a:rPr lang="en-CA" sz="3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Outlining the buildings</a:t>
            </a:r>
          </a:p>
          <a:p>
            <a:pPr lvl="1"/>
            <a:r>
              <a:rPr lang="en-CA" sz="3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Website design</a:t>
            </a:r>
          </a:p>
        </p:txBody>
      </p:sp>
    </p:spTree>
    <p:extLst>
      <p:ext uri="{BB962C8B-B14F-4D97-AF65-F5344CB8AC3E}">
        <p14:creationId xmlns:p14="http://schemas.microsoft.com/office/powerpoint/2010/main" val="284779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Motivation for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19" y="4896628"/>
            <a:ext cx="8259096" cy="1787804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Found historic photos on Library &amp; Archives Canada</a:t>
            </a:r>
          </a:p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Geographic location hard to determine</a:t>
            </a:r>
          </a:p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No single source of the history of buildings</a:t>
            </a:r>
          </a:p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Idea to create an interactive map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45" y="1849214"/>
            <a:ext cx="2265796" cy="28888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928" y="2106814"/>
            <a:ext cx="3037020" cy="23736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909" y="1945328"/>
            <a:ext cx="2146092" cy="26966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5945" y="4412316"/>
            <a:ext cx="1431802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Candara" panose="020E0502030303020204" pitchFamily="34" charset="0"/>
              </a:rPr>
              <a:t>Ottawa City Hall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4928" y="4154715"/>
            <a:ext cx="1649811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Candara" panose="020E0502030303020204" pitchFamily="34" charset="0"/>
              </a:rPr>
              <a:t>Ottawa Post Office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7909" y="4316201"/>
            <a:ext cx="2109873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Candara" panose="020E0502030303020204" pitchFamily="34" charset="0"/>
              </a:rPr>
              <a:t>Roxborough Apartments</a:t>
            </a:r>
          </a:p>
        </p:txBody>
      </p:sp>
    </p:spTree>
    <p:extLst>
      <p:ext uri="{BB962C8B-B14F-4D97-AF65-F5344CB8AC3E}">
        <p14:creationId xmlns:p14="http://schemas.microsoft.com/office/powerpoint/2010/main" val="57184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Software Choices</a:t>
            </a:r>
          </a:p>
        </p:txBody>
      </p:sp>
      <p:pic>
        <p:nvPicPr>
          <p:cNvPr id="10" name="Picture 2" descr="H:\Historic_Data\Maps\Former_Ottawa_Buildings\For_Article&amp;Presentation\Google-Earth-LOG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5419" y="3933065"/>
            <a:ext cx="1819306" cy="12144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spPr>
      </p:pic>
      <p:pic>
        <p:nvPicPr>
          <p:cNvPr id="12" name="Picture 3" descr="H:\Historic_Data\Maps\Former_Ottawa_Buildings\For_Article&amp;Presentation\qgi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2811" y="2143126"/>
            <a:ext cx="2585990" cy="7757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spPr>
      </p:pic>
      <p:pic>
        <p:nvPicPr>
          <p:cNvPr id="13" name="Picture 4" descr="H:\Historic_Data\Maps\Former_Ottawa_Buildings\For_Article&amp;Presentation\logo-GDA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640" y="1860829"/>
            <a:ext cx="1214446" cy="13403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spPr>
      </p:pic>
      <p:pic>
        <p:nvPicPr>
          <p:cNvPr id="14" name="Picture 5" descr="H:\Historic_Data\Maps\Former_Ottawa_Buildings\For_Article&amp;Presentation\python-logo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8583" y="3933065"/>
            <a:ext cx="1214446" cy="12144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06364" y="5645426"/>
            <a:ext cx="7131271" cy="686860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Mainly open-source and free software</a:t>
            </a:r>
          </a:p>
        </p:txBody>
      </p:sp>
    </p:spTree>
    <p:extLst>
      <p:ext uri="{BB962C8B-B14F-4D97-AF65-F5344CB8AC3E}">
        <p14:creationId xmlns:p14="http://schemas.microsoft.com/office/powerpoint/2010/main" val="55030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Fire Insurance Plans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850296" y="1948069"/>
            <a:ext cx="3841419" cy="3486079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Insurance plans of the city of Ottawa, Ontario, Volume 1, September 1902, revised 1912</a:t>
            </a:r>
          </a:p>
          <a:p>
            <a:r>
              <a:rPr lang="en-CA" altLang="en-US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Available at Library &amp; Archives Canada, MIKAN no. 3816030</a:t>
            </a:r>
          </a:p>
          <a:p>
            <a:endParaRPr lang="en-CA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69" y="1948070"/>
            <a:ext cx="4059460" cy="43842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73" y="2336464"/>
            <a:ext cx="3538205" cy="37363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84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Georeferencing</a:t>
            </a: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 Plans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32620" y="1888435"/>
            <a:ext cx="3950538" cy="4502426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Using tools in Quantum GIS (QGIS)</a:t>
            </a:r>
          </a:p>
          <a:p>
            <a:pPr lvl="1"/>
            <a:r>
              <a:rPr lang="en-CA" altLang="en-US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Georeferencer</a:t>
            </a:r>
            <a:endParaRPr lang="en-CA" altLang="en-US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lvl="1"/>
            <a:r>
              <a:rPr lang="en-CA" altLang="en-US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Google Satellite Plugin</a:t>
            </a:r>
          </a:p>
          <a:p>
            <a:r>
              <a:rPr lang="en-CA" altLang="en-US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Other datasets</a:t>
            </a:r>
          </a:p>
          <a:p>
            <a:pPr lvl="1"/>
            <a:r>
              <a:rPr lang="en-CA" altLang="en-US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From </a:t>
            </a:r>
            <a:r>
              <a:rPr lang="en-CA" altLang="en-US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GeoOttawa</a:t>
            </a:r>
            <a:r>
              <a:rPr lang="en-CA" altLang="en-US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ArcGIS Services</a:t>
            </a:r>
          </a:p>
          <a:p>
            <a:pPr lvl="2"/>
            <a:r>
              <a:rPr lang="en-CA" altLang="en-US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Property Parcels</a:t>
            </a:r>
          </a:p>
          <a:p>
            <a:pPr lvl="2"/>
            <a:r>
              <a:rPr lang="en-CA" altLang="en-US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Historical aerial photos from 1928, 1958 and 1965</a:t>
            </a:r>
          </a:p>
          <a:p>
            <a:endParaRPr lang="en-CA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064" y="1888434"/>
            <a:ext cx="4319214" cy="32001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065" y="1888434"/>
            <a:ext cx="4319214" cy="32001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981252" y="2646381"/>
            <a:ext cx="613186" cy="3980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062" y="1888434"/>
            <a:ext cx="4319215" cy="32001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062" y="1888433"/>
            <a:ext cx="4319215" cy="32001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4949687" y="3124201"/>
            <a:ext cx="725556" cy="90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/>
          <p:cNvSpPr/>
          <p:nvPr/>
        </p:nvSpPr>
        <p:spPr>
          <a:xfrm>
            <a:off x="4949687" y="3214688"/>
            <a:ext cx="725556" cy="3976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58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3" grpId="0" animBg="1"/>
      <p:bldP spid="25" grpId="0" uiExpand="1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865" y="1755085"/>
            <a:ext cx="5834270" cy="35075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Georeferencing</a:t>
            </a: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 Plans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32620" y="5320936"/>
            <a:ext cx="8259096" cy="1408631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Use the property parcels to </a:t>
            </a:r>
            <a:r>
              <a:rPr lang="en-CA" sz="20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georeference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the plans</a:t>
            </a:r>
          </a:p>
          <a:p>
            <a:pPr lvl="1"/>
            <a:r>
              <a:rPr lang="en-CA" sz="1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Place a point at each street corner, one per corner</a:t>
            </a:r>
          </a:p>
          <a:p>
            <a:pPr lvl="1"/>
            <a:r>
              <a:rPr lang="en-CA" sz="1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Each row of points should line up for best results</a:t>
            </a:r>
          </a:p>
          <a:p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Run </a:t>
            </a:r>
            <a:r>
              <a:rPr lang="en-CA" sz="20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georeferencer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and save as a </a:t>
            </a:r>
            <a:r>
              <a:rPr lang="en-CA" sz="20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GeoTIFF</a:t>
            </a:r>
            <a:endParaRPr lang="en-CA" sz="20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852" y="1755085"/>
            <a:ext cx="5834269" cy="3507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042" y="1803748"/>
            <a:ext cx="2403087" cy="32107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2697287" y="2903263"/>
            <a:ext cx="2093900" cy="1866493"/>
            <a:chOff x="2843893" y="2817903"/>
            <a:chExt cx="2093900" cy="1866493"/>
          </a:xfrm>
        </p:grpSpPr>
        <p:pic>
          <p:nvPicPr>
            <p:cNvPr id="14" name="Picture 105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386" y="3274650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93" y="3679508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10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300" y="2817903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568" y="4012883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293" y="4362133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868" y="4612958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1668" y="4209733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55" y="3750946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117" y="3501709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453" y="3947820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274" y="3612039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105" y="3161958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688" y="1801606"/>
            <a:ext cx="2412130" cy="3222829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5952986" y="2276074"/>
            <a:ext cx="1720837" cy="2590902"/>
            <a:chOff x="5952986" y="2295952"/>
            <a:chExt cx="1720837" cy="2590902"/>
          </a:xfrm>
        </p:grpSpPr>
        <p:pic>
          <p:nvPicPr>
            <p:cNvPr id="31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61" y="2295952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61" y="3619184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986" y="4809066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886" y="4809066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786" y="4812241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385" y="4815416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236" y="3622359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035" y="2295952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786" y="3619184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695" y="3619184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385" y="2295952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6" descr="QGIS_reference_p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106" y="2295952"/>
              <a:ext cx="71438" cy="7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Rectangle 72"/>
          <p:cNvSpPr/>
          <p:nvPr/>
        </p:nvSpPr>
        <p:spPr>
          <a:xfrm>
            <a:off x="5834270" y="1997765"/>
            <a:ext cx="206029" cy="1851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019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7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Conversion to KMZ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32620" y="5187950"/>
            <a:ext cx="8259096" cy="1541618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Raw </a:t>
            </a:r>
            <a:r>
              <a:rPr lang="en-CA" sz="20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GeoTIFF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not in convenient format for general user</a:t>
            </a:r>
          </a:p>
          <a:p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Create Python script implementing GDAL Translate and using PNG format to allow transparency (to remove the black)</a:t>
            </a:r>
          </a:p>
          <a:p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Convert to KMZ so user can load into Google Earth as an overlay</a:t>
            </a:r>
          </a:p>
        </p:txBody>
      </p:sp>
      <p:pic>
        <p:nvPicPr>
          <p:cNvPr id="44" name="Picture 33" descr="Sheet_35_WGS8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8" y="2522538"/>
            <a:ext cx="2740025" cy="181133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6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515471" y="4394200"/>
            <a:ext cx="2164695" cy="33855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n-CA" altLang="en-US" sz="1600" b="1" dirty="0">
                <a:solidFill>
                  <a:srgbClr val="CC0000"/>
                </a:solidFill>
              </a:rPr>
              <a:t>Insurance Plan </a:t>
            </a:r>
            <a:r>
              <a:rPr lang="en-CA" altLang="en-US" sz="1600" b="1" dirty="0" err="1">
                <a:solidFill>
                  <a:srgbClr val="CC0000"/>
                </a:solidFill>
              </a:rPr>
              <a:t>GeoTIFF</a:t>
            </a:r>
            <a:endParaRPr lang="en-CA" altLang="en-US" sz="1600" b="1" dirty="0">
              <a:solidFill>
                <a:srgbClr val="CC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54663" y="2533651"/>
            <a:ext cx="3179762" cy="2333626"/>
            <a:chOff x="5554663" y="2533651"/>
            <a:chExt cx="3179762" cy="2333626"/>
          </a:xfrm>
        </p:grpSpPr>
        <p:pic>
          <p:nvPicPr>
            <p:cNvPr id="47" name="Picture 41" descr="GoogleEarth_kmz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450" y="2533651"/>
              <a:ext cx="2339975" cy="19240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2700000" algn="ctr" rotWithShape="0">
                <a:srgbClr val="000000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Line 42"/>
            <p:cNvSpPr>
              <a:spLocks noChangeShapeType="1"/>
            </p:cNvSpPr>
            <p:nvPr/>
          </p:nvSpPr>
          <p:spPr bwMode="auto">
            <a:xfrm>
              <a:off x="5554663" y="3392489"/>
              <a:ext cx="800100" cy="9525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50800" dist="50800" dir="2700000" algn="ctr" rotWithShape="0">
                <a:srgbClr val="000000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9" name="Text Box 44"/>
            <p:cNvSpPr txBox="1">
              <a:spLocks noChangeArrowheads="1"/>
            </p:cNvSpPr>
            <p:nvPr/>
          </p:nvSpPr>
          <p:spPr bwMode="auto">
            <a:xfrm>
              <a:off x="6657975" y="4529139"/>
              <a:ext cx="1865312" cy="338138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CA" altLang="en-US" sz="1600" b="1" dirty="0">
                  <a:solidFill>
                    <a:srgbClr val="CC0000"/>
                  </a:solidFill>
                </a:rPr>
                <a:t>Insurance Plan KMZ</a:t>
              </a:r>
            </a:p>
          </p:txBody>
        </p:sp>
      </p:grpSp>
      <p:grpSp>
        <p:nvGrpSpPr>
          <p:cNvPr id="50" name="Group 73"/>
          <p:cNvGrpSpPr>
            <a:grpSpLocks/>
          </p:cNvGrpSpPr>
          <p:nvPr/>
        </p:nvGrpSpPr>
        <p:grpSpPr bwMode="auto">
          <a:xfrm>
            <a:off x="3009900" y="1933575"/>
            <a:ext cx="2554288" cy="3124200"/>
            <a:chOff x="1890" y="1212"/>
            <a:chExt cx="1609" cy="1968"/>
          </a:xfrm>
          <a:effectLst>
            <a:outerShdw blurRad="50800" dist="50800" dir="2700000" algn="ctr" rotWithShape="0">
              <a:srgbClr val="000000">
                <a:alpha val="69000"/>
              </a:srgbClr>
            </a:outerShdw>
          </a:effectLst>
        </p:grpSpPr>
        <p:pic>
          <p:nvPicPr>
            <p:cNvPr id="51" name="Picture 65" descr="logo-GDA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736"/>
              <a:ext cx="402" cy="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2" name="Line 66"/>
            <p:cNvSpPr>
              <a:spLocks noChangeShapeType="1"/>
            </p:cNvSpPr>
            <p:nvPr/>
          </p:nvSpPr>
          <p:spPr bwMode="auto">
            <a:xfrm flipH="1" flipV="1">
              <a:off x="2934" y="2292"/>
              <a:ext cx="6" cy="438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pic>
          <p:nvPicPr>
            <p:cNvPr id="53" name="Picture 68" descr="python-logo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" y="1212"/>
              <a:ext cx="368" cy="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Line 69"/>
            <p:cNvSpPr>
              <a:spLocks noChangeShapeType="1"/>
            </p:cNvSpPr>
            <p:nvPr/>
          </p:nvSpPr>
          <p:spPr bwMode="auto">
            <a:xfrm>
              <a:off x="2928" y="1584"/>
              <a:ext cx="0" cy="378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5" name="Text Box 70"/>
            <p:cNvSpPr txBox="1">
              <a:spLocks noChangeArrowheads="1"/>
            </p:cNvSpPr>
            <p:nvPr/>
          </p:nvSpPr>
          <p:spPr bwMode="auto">
            <a:xfrm>
              <a:off x="2366" y="1963"/>
              <a:ext cx="1133" cy="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CA" altLang="en-US" sz="1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Python Script with </a:t>
              </a:r>
            </a:p>
            <a:p>
              <a:pPr algn="ctr"/>
              <a:r>
                <a:rPr lang="en-CA" altLang="en-US" sz="1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GDAL Translate</a:t>
              </a:r>
            </a:p>
          </p:txBody>
        </p:sp>
        <p:sp>
          <p:nvSpPr>
            <p:cNvPr id="56" name="Line 71"/>
            <p:cNvSpPr>
              <a:spLocks noChangeShapeType="1"/>
            </p:cNvSpPr>
            <p:nvPr/>
          </p:nvSpPr>
          <p:spPr bwMode="auto">
            <a:xfrm flipV="1">
              <a:off x="1890" y="2124"/>
              <a:ext cx="480" cy="66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45855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Collecting Buildings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32620" y="1948069"/>
            <a:ext cx="3920719" cy="4522400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sz="22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Load Fire Insurance Plan KMZ into Google Earth</a:t>
            </a:r>
          </a:p>
          <a:p>
            <a:r>
              <a:rPr lang="en-CA" sz="22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Outline any buildings containing photos found in research</a:t>
            </a:r>
          </a:p>
          <a:p>
            <a:r>
              <a:rPr lang="en-CA" sz="22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Add information for input into the database</a:t>
            </a:r>
          </a:p>
          <a:p>
            <a:pPr lvl="1"/>
            <a:r>
              <a:rPr lang="en-CA" sz="1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Include table names, columns and values, separated with equal signs</a:t>
            </a:r>
          </a:p>
          <a:p>
            <a:pPr lvl="1"/>
            <a:r>
              <a:rPr lang="en-CA" sz="1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Separate each photo with a vertical line</a:t>
            </a:r>
          </a:p>
          <a:p>
            <a:r>
              <a:rPr lang="en-CA" sz="22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Save new building as a KML 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167" y="1948069"/>
            <a:ext cx="4302517" cy="3842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166" y="1948069"/>
            <a:ext cx="4302517" cy="3842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166" y="1948069"/>
            <a:ext cx="4302517" cy="3842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164" y="1948068"/>
            <a:ext cx="4302517" cy="38427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886" y="2356996"/>
            <a:ext cx="2199900" cy="2946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pic>
      <p:grpSp>
        <p:nvGrpSpPr>
          <p:cNvPr id="42" name="Group 41"/>
          <p:cNvGrpSpPr/>
          <p:nvPr/>
        </p:nvGrpSpPr>
        <p:grpSpPr>
          <a:xfrm>
            <a:off x="4271323" y="2050980"/>
            <a:ext cx="2023148" cy="1099174"/>
            <a:chOff x="4271323" y="2050980"/>
            <a:chExt cx="2023148" cy="1099174"/>
          </a:xfrm>
        </p:grpSpPr>
        <p:cxnSp>
          <p:nvCxnSpPr>
            <p:cNvPr id="4" name="Straight Arrow Connector 3"/>
            <p:cNvCxnSpPr>
              <a:cxnSpLocks/>
              <a:stCxn id="11" idx="2"/>
            </p:cNvCxnSpPr>
            <p:nvPr/>
          </p:nvCxnSpPr>
          <p:spPr>
            <a:xfrm>
              <a:off x="4630043" y="2831482"/>
              <a:ext cx="370719" cy="31867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cxnSpLocks/>
              <a:stCxn id="16" idx="2"/>
            </p:cNvCxnSpPr>
            <p:nvPr/>
          </p:nvCxnSpPr>
          <p:spPr>
            <a:xfrm>
              <a:off x="5194309" y="2420312"/>
              <a:ext cx="105172" cy="72984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cxnSpLocks/>
              <a:stCxn id="17" idx="2"/>
            </p:cNvCxnSpPr>
            <p:nvPr/>
          </p:nvCxnSpPr>
          <p:spPr>
            <a:xfrm flipH="1">
              <a:off x="5641017" y="2646816"/>
              <a:ext cx="287937" cy="50333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271323" y="2462150"/>
              <a:ext cx="717440" cy="369332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D90000"/>
                  </a:solidFill>
                  <a:effectLst>
                    <a:outerShdw blurRad="381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" panose="020E0502030303020204" pitchFamily="34" charset="0"/>
                  <a:ea typeface="+mj-ea"/>
                  <a:cs typeface="+mj-cs"/>
                </a:rPr>
                <a:t>Table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22064" y="2050980"/>
              <a:ext cx="944489" cy="369332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D90000"/>
                  </a:solidFill>
                  <a:effectLst>
                    <a:outerShdw blurRad="381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" panose="020E0502030303020204" pitchFamily="34" charset="0"/>
                  <a:ea typeface="+mj-ea"/>
                  <a:cs typeface="+mj-cs"/>
                </a:rPr>
                <a:t>Column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63437" y="2277484"/>
              <a:ext cx="731034" cy="369332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D90000"/>
                  </a:solidFill>
                  <a:effectLst>
                    <a:outerShdw blurRad="381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" panose="020E0502030303020204" pitchFamily="34" charset="0"/>
                  <a:ea typeface="+mj-ea"/>
                  <a:cs typeface="+mj-cs"/>
                </a:rPr>
                <a:t>Value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623050" y="3784600"/>
            <a:ext cx="947238" cy="527050"/>
            <a:chOff x="6623050" y="3784600"/>
            <a:chExt cx="947238" cy="527050"/>
          </a:xfrm>
        </p:grpSpPr>
        <p:sp>
          <p:nvSpPr>
            <p:cNvPr id="38" name="TextBox 37"/>
            <p:cNvSpPr txBox="1"/>
            <p:nvPr/>
          </p:nvSpPr>
          <p:spPr>
            <a:xfrm>
              <a:off x="6664271" y="3863459"/>
              <a:ext cx="906017" cy="369332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D90000"/>
                  </a:solidFill>
                  <a:effectLst>
                    <a:outerShdw blurRad="381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" panose="020E0502030303020204" pitchFamily="34" charset="0"/>
                  <a:ea typeface="+mj-ea"/>
                  <a:cs typeface="+mj-cs"/>
                </a:rPr>
                <a:t>Photo 1</a:t>
              </a:r>
            </a:p>
          </p:txBody>
        </p:sp>
        <p:sp>
          <p:nvSpPr>
            <p:cNvPr id="40" name="Right Brace 39"/>
            <p:cNvSpPr/>
            <p:nvPr/>
          </p:nvSpPr>
          <p:spPr>
            <a:xfrm>
              <a:off x="6623050" y="3784600"/>
              <a:ext cx="45719" cy="527050"/>
            </a:xfrm>
            <a:prstGeom prst="rightBrac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D90000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618552" y="4378191"/>
            <a:ext cx="985400" cy="527050"/>
            <a:chOff x="6618552" y="4378191"/>
            <a:chExt cx="985400" cy="527050"/>
          </a:xfrm>
        </p:grpSpPr>
        <p:sp>
          <p:nvSpPr>
            <p:cNvPr id="39" name="TextBox 38"/>
            <p:cNvSpPr txBox="1"/>
            <p:nvPr/>
          </p:nvSpPr>
          <p:spPr>
            <a:xfrm>
              <a:off x="6664271" y="4433000"/>
              <a:ext cx="939681" cy="369332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D90000"/>
                  </a:solidFill>
                  <a:effectLst>
                    <a:outerShdw blurRad="381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" panose="020E0502030303020204" pitchFamily="34" charset="0"/>
                  <a:ea typeface="+mj-ea"/>
                  <a:cs typeface="+mj-cs"/>
                </a:rPr>
                <a:t>Photo 2</a:t>
              </a:r>
            </a:p>
          </p:txBody>
        </p:sp>
        <p:sp>
          <p:nvSpPr>
            <p:cNvPr id="41" name="Right Brace 40"/>
            <p:cNvSpPr/>
            <p:nvPr/>
          </p:nvSpPr>
          <p:spPr>
            <a:xfrm>
              <a:off x="6618552" y="4378191"/>
              <a:ext cx="45719" cy="527050"/>
            </a:xfrm>
            <a:prstGeom prst="rightBrac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D90000"/>
                </a:solidFill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7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2130648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Exploring Ottawa’s Bygone Buildings</a:t>
            </a:r>
            <a:b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</a:br>
            <a:r>
              <a:rPr lang="en-CA" sz="4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18" y="2829261"/>
            <a:ext cx="8259097" cy="3179654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pPr lvl="1"/>
            <a:r>
              <a:rPr lang="en-CA" sz="4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Who Am I?</a:t>
            </a:r>
          </a:p>
          <a:p>
            <a:pPr lvl="1"/>
            <a:r>
              <a:rPr lang="en-CA" sz="4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Ottawa’s Built History</a:t>
            </a:r>
          </a:p>
          <a:p>
            <a:pPr lvl="1"/>
            <a:r>
              <a:rPr lang="en-CA" sz="4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Bygone Buildings Project</a:t>
            </a:r>
          </a:p>
          <a:p>
            <a:pPr lvl="1"/>
            <a:r>
              <a:rPr lang="en-CA" sz="4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Bygone Buildings Then &amp; Now</a:t>
            </a:r>
          </a:p>
          <a:p>
            <a:pPr lvl="1"/>
            <a:r>
              <a:rPr lang="en-CA" sz="4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724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Database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58" y="3207476"/>
            <a:ext cx="952500" cy="952500"/>
          </a:xfrm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grpSp>
        <p:nvGrpSpPr>
          <p:cNvPr id="33" name="Group 32"/>
          <p:cNvGrpSpPr/>
          <p:nvPr/>
        </p:nvGrpSpPr>
        <p:grpSpPr>
          <a:xfrm>
            <a:off x="1776549" y="2213771"/>
            <a:ext cx="2641018" cy="1705291"/>
            <a:chOff x="1776549" y="2213771"/>
            <a:chExt cx="2641018" cy="1705291"/>
          </a:xfrm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grpSpPr>
        <p:pic>
          <p:nvPicPr>
            <p:cNvPr id="26" name="Picture 68" descr="python-log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327" y="2213771"/>
              <a:ext cx="584201" cy="58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Line 69"/>
            <p:cNvSpPr>
              <a:spLocks noChangeShapeType="1"/>
            </p:cNvSpPr>
            <p:nvPr/>
          </p:nvSpPr>
          <p:spPr bwMode="auto">
            <a:xfrm>
              <a:off x="3483428" y="2797971"/>
              <a:ext cx="8707" cy="631029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" name="Text Box 70"/>
            <p:cNvSpPr txBox="1">
              <a:spLocks noChangeArrowheads="1"/>
            </p:cNvSpPr>
            <p:nvPr/>
          </p:nvSpPr>
          <p:spPr bwMode="auto">
            <a:xfrm>
              <a:off x="2497040" y="3395842"/>
              <a:ext cx="1920527" cy="5232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CA" altLang="en-US" sz="14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Python script to import</a:t>
              </a:r>
            </a:p>
            <a:p>
              <a:pPr algn="ctr"/>
              <a:r>
                <a:rPr lang="en-CA" altLang="en-US" sz="14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KML to Database</a:t>
              </a:r>
            </a:p>
          </p:txBody>
        </p:sp>
        <p:sp>
          <p:nvSpPr>
            <p:cNvPr id="29" name="Line 71"/>
            <p:cNvSpPr>
              <a:spLocks noChangeShapeType="1"/>
            </p:cNvSpPr>
            <p:nvPr/>
          </p:nvSpPr>
          <p:spPr bwMode="auto">
            <a:xfrm flipV="1">
              <a:off x="1776549" y="3657600"/>
              <a:ext cx="714077" cy="26126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0" name="Line 71"/>
          <p:cNvSpPr>
            <a:spLocks noChangeShapeType="1"/>
          </p:cNvSpPr>
          <p:nvPr/>
        </p:nvSpPr>
        <p:spPr bwMode="auto">
          <a:xfrm>
            <a:off x="4423979" y="3657600"/>
            <a:ext cx="789800" cy="26126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>
            <a:outerShdw blurRad="50800" dist="35921" dir="2700000" algn="ctr" rotWithShape="0">
              <a:schemeClr val="tx1">
                <a:alpha val="7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32618" y="5242696"/>
            <a:ext cx="8259097" cy="1323567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Import KML with buildings from previous step into database using Python and SQLite</a:t>
            </a:r>
          </a:p>
          <a:p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Database contains tables for building information, photos, sources and architects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13778" y="1767458"/>
            <a:ext cx="2963571" cy="3284151"/>
            <a:chOff x="5213778" y="1767317"/>
            <a:chExt cx="3369063" cy="37335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3778" y="2211977"/>
              <a:ext cx="3369063" cy="3288847"/>
            </a:xfrm>
            <a:prstGeom prst="rect">
              <a:avLst/>
            </a:prstGeom>
            <a:ln cap="flat">
              <a:solidFill>
                <a:schemeClr val="tx1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80000"/>
                </a:prstClr>
              </a:outerShdw>
              <a:softEdge rad="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717800" y="1767317"/>
              <a:ext cx="2361017" cy="454855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b="1" dirty="0">
                  <a:solidFill>
                    <a:srgbClr val="C00000"/>
                  </a:solidFill>
                  <a:ea typeface="+mj-ea"/>
                  <a:cs typeface="+mj-cs"/>
                </a:rPr>
                <a:t>SQLite Database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282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Final KML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32619" y="5307495"/>
            <a:ext cx="8259097" cy="1293507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sz="22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Use Python script to convert database to the final KML with the Bygone Buildings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5520" y="3044735"/>
            <a:ext cx="1348400" cy="70788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C0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SQLite Database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833921" y="2248158"/>
            <a:ext cx="2524520" cy="1520625"/>
            <a:chOff x="702606" y="2213771"/>
            <a:chExt cx="2524520" cy="1520625"/>
          </a:xfrm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grpSpPr>
        <p:pic>
          <p:nvPicPr>
            <p:cNvPr id="30" name="Picture 68" descr="python-log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6010" y="2213771"/>
              <a:ext cx="584201" cy="58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Line 69"/>
            <p:cNvSpPr>
              <a:spLocks noChangeShapeType="1"/>
            </p:cNvSpPr>
            <p:nvPr/>
          </p:nvSpPr>
          <p:spPr bwMode="auto">
            <a:xfrm>
              <a:off x="2218171" y="2797971"/>
              <a:ext cx="9939" cy="413205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" name="Text Box 70"/>
            <p:cNvSpPr txBox="1">
              <a:spLocks noChangeArrowheads="1"/>
            </p:cNvSpPr>
            <p:nvPr/>
          </p:nvSpPr>
          <p:spPr bwMode="auto">
            <a:xfrm>
              <a:off x="1239595" y="3211176"/>
              <a:ext cx="1987531" cy="5232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CA" altLang="en-US" sz="14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Python script to convert</a:t>
              </a:r>
            </a:p>
            <a:p>
              <a:pPr algn="ctr"/>
              <a:r>
                <a:rPr lang="en-CA" altLang="en-US" sz="14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database to KML</a:t>
              </a:r>
            </a:p>
          </p:txBody>
        </p:sp>
        <p:sp>
          <p:nvSpPr>
            <p:cNvPr id="34" name="Line 71"/>
            <p:cNvSpPr>
              <a:spLocks noChangeShapeType="1"/>
            </p:cNvSpPr>
            <p:nvPr/>
          </p:nvSpPr>
          <p:spPr bwMode="auto">
            <a:xfrm>
              <a:off x="702606" y="3394613"/>
              <a:ext cx="536989" cy="99391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58441" y="1918513"/>
            <a:ext cx="4464071" cy="3049550"/>
            <a:chOff x="4358441" y="1918513"/>
            <a:chExt cx="4464071" cy="3049550"/>
          </a:xfrm>
          <a:effectLst/>
        </p:grpSpPr>
        <p:sp>
          <p:nvSpPr>
            <p:cNvPr id="27" name="TextBox 26"/>
            <p:cNvSpPr txBox="1"/>
            <p:nvPr/>
          </p:nvSpPr>
          <p:spPr>
            <a:xfrm>
              <a:off x="5525595" y="1918513"/>
              <a:ext cx="2753140" cy="400110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b="1" dirty="0">
                  <a:solidFill>
                    <a:srgbClr val="C00000"/>
                  </a:solidFill>
                  <a:effectLst>
                    <a:outerShdw blurRad="38100" dist="25400" dir="2700000" algn="tl" rotWithShape="0">
                      <a:prstClr val="black">
                        <a:alpha val="40000"/>
                      </a:prstClr>
                    </a:outerShdw>
                  </a:effectLst>
                  <a:ea typeface="+mj-ea"/>
                  <a:cs typeface="+mj-cs"/>
                </a:rPr>
                <a:t>Bygone Buildings KML</a:t>
              </a:r>
            </a:p>
          </p:txBody>
        </p:sp>
        <p:cxnSp>
          <p:nvCxnSpPr>
            <p:cNvPr id="18" name="Straight Arrow Connector 17"/>
            <p:cNvCxnSpPr>
              <a:cxnSpLocks/>
              <a:stCxn id="32" idx="3"/>
              <a:endCxn id="19" idx="1"/>
            </p:cNvCxnSpPr>
            <p:nvPr/>
          </p:nvCxnSpPr>
          <p:spPr>
            <a:xfrm>
              <a:off x="4358441" y="3507173"/>
              <a:ext cx="623378" cy="146008"/>
            </a:xfrm>
            <a:prstGeom prst="straightConnector1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50800" dist="35921" dir="2700000" algn="ctr" rotWithShape="0">
                <a:schemeClr val="tx1">
                  <a:alpha val="7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1819" y="2338298"/>
              <a:ext cx="3840693" cy="2629765"/>
            </a:xfrm>
            <a:prstGeom prst="rect">
              <a:avLst/>
            </a:prstGeom>
          </p:spPr>
        </p:pic>
      </p:grp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768022"/>
              </p:ext>
            </p:extLst>
          </p:nvPr>
        </p:nvGraphicFramePr>
        <p:xfrm>
          <a:off x="5167092" y="2658055"/>
          <a:ext cx="1915615" cy="2104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" name="Image" r:id="rId5" imgW="5282280" imgH="5802840" progId="Photoshop.Image.6">
                  <p:embed/>
                </p:oleObj>
              </mc:Choice>
              <mc:Fallback>
                <p:oleObj name="Image" r:id="rId5" imgW="5282280" imgH="5802840" progId="Photoshop.Image.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67092" y="2658055"/>
                        <a:ext cx="1915615" cy="2104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Picture 4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20" y="2338297"/>
            <a:ext cx="3840692" cy="2629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73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Web Release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32619" y="5198165"/>
            <a:ext cx="8259097" cy="1402837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sz="22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Created personal website to host the Bygone Buildings project</a:t>
            </a:r>
          </a:p>
          <a:p>
            <a:r>
              <a:rPr lang="en-CA" sz="22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Project page:</a:t>
            </a:r>
          </a:p>
          <a:p>
            <a:pPr marL="457200" lvl="1" indent="0">
              <a:buNone/>
            </a:pPr>
            <a:r>
              <a:rPr lang="en-CA" sz="1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2"/>
              </a:rPr>
              <a:t>http://www.kballantyne.ca/geomatics/bygone-buildings-ottawa/</a:t>
            </a:r>
            <a:endParaRPr lang="en-CA" sz="18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299" y="1919690"/>
            <a:ext cx="5506277" cy="30186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880360" y="4504698"/>
            <a:ext cx="2345450" cy="43088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2200" b="1" dirty="0">
                <a:solidFill>
                  <a:srgbClr val="C0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Project Homepage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80360" y="1919690"/>
            <a:ext cx="5506277" cy="3021343"/>
            <a:chOff x="1880360" y="1919690"/>
            <a:chExt cx="5506277" cy="3021343"/>
          </a:xfrm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0299" y="1919690"/>
              <a:ext cx="5496338" cy="30131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880360" y="4510146"/>
              <a:ext cx="1617494" cy="430887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2200" b="1" dirty="0">
                  <a:solidFill>
                    <a:srgbClr val="C00000"/>
                  </a:solidFill>
                  <a:effectLst>
                    <a:outerShdw blurRad="38100" dist="25400" dir="2700000" algn="tl" rotWithShape="0">
                      <a:prstClr val="black">
                        <a:alpha val="40000"/>
                      </a:prstClr>
                    </a:outerShdw>
                  </a:effectLst>
                  <a:ea typeface="+mj-ea"/>
                  <a:cs typeface="+mj-cs"/>
                </a:rPr>
                <a:t>Project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76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1" y="2436846"/>
            <a:ext cx="8259097" cy="1984307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CA" sz="6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Bygone Buildings</a:t>
            </a:r>
            <a:br>
              <a:rPr lang="en-CA" sz="6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sz="6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Then &amp; Now</a:t>
            </a:r>
          </a:p>
        </p:txBody>
      </p:sp>
    </p:spTree>
    <p:extLst>
      <p:ext uri="{BB962C8B-B14F-4D97-AF65-F5344CB8AC3E}">
        <p14:creationId xmlns:p14="http://schemas.microsoft.com/office/powerpoint/2010/main" val="138304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51733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2" name="Image" r:id="rId3" imgW="14793480" imgH="10780920" progId="Photoshop.Image.6">
                  <p:embed/>
                </p:oleObj>
              </mc:Choice>
              <mc:Fallback>
                <p:oleObj name="Image" r:id="rId3" imgW="14793480" imgH="10780920" progId="Photoshop.Image.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8132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3" name="Image" r:id="rId5" imgW="14793480" imgH="10780920" progId="Photoshop.Image.6">
                  <p:embed/>
                </p:oleObj>
              </mc:Choice>
              <mc:Fallback>
                <p:oleObj name="Image" r:id="rId5" imgW="14793480" imgH="10780920" progId="Photoshop.Image.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4274" y="302883"/>
            <a:ext cx="6053953" cy="1255728"/>
          </a:xfrm>
          <a:noFill/>
          <a:ln>
            <a:noFill/>
          </a:ln>
        </p:spPr>
        <p:txBody>
          <a:bodyPr wrap="square" lIns="91440" tIns="45720" rIns="91440" bIns="45720" anchor="ctr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  <a:t>Supreme Court of Canada</a:t>
            </a:r>
            <a:b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</a:br>
            <a: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  <a:t>Confederation Building &amp;</a:t>
            </a:r>
            <a:b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</a:br>
            <a: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  <a:t>Library &amp; Archives Canada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1" y="1603310"/>
            <a:ext cx="6142384" cy="47965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1" y="1603310"/>
            <a:ext cx="6142384" cy="47965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794157" y="5856100"/>
            <a:ext cx="2865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Wellington Apartments</a:t>
            </a:r>
          </a:p>
        </p:txBody>
      </p:sp>
    </p:spTree>
    <p:extLst>
      <p:ext uri="{BB962C8B-B14F-4D97-AF65-F5344CB8AC3E}">
        <p14:creationId xmlns:p14="http://schemas.microsoft.com/office/powerpoint/2010/main" val="309548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32 0.08773 L 2.77778E-7 -3.33333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4278" y="3305843"/>
            <a:ext cx="2323067" cy="2031325"/>
          </a:xfrm>
          <a:noFill/>
          <a:ln>
            <a:noFill/>
          </a:ln>
        </p:spPr>
        <p:txBody>
          <a:bodyPr wrap="square" lIns="91440" tIns="45720" rIns="91440" bIns="45720" anchor="ctr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  <a:t>War Memorial</a:t>
            </a:r>
            <a:b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</a:br>
            <a: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  <a:t>Confederation Square &amp;</a:t>
            </a:r>
            <a:b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</a:br>
            <a: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  <a:t>National Arts Centre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127" y="1289998"/>
            <a:ext cx="5113670" cy="42780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127" y="1289998"/>
            <a:ext cx="5113670" cy="42780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96264" y="5106336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Bodega Hotel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844" y="1986459"/>
            <a:ext cx="5392235" cy="41843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843" y="1986459"/>
            <a:ext cx="5392235" cy="41843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3258842" y="5700430"/>
            <a:ext cx="1927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Old Post Office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419" y="1669661"/>
            <a:ext cx="5802589" cy="4148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556" y="1669661"/>
            <a:ext cx="5804452" cy="41501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35" name="TextBox 34"/>
          <p:cNvSpPr txBox="1"/>
          <p:nvPr/>
        </p:nvSpPr>
        <p:spPr>
          <a:xfrm>
            <a:off x="3046487" y="5329327"/>
            <a:ext cx="252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Russell House Hotel</a:t>
            </a:r>
          </a:p>
        </p:txBody>
      </p:sp>
    </p:spTree>
    <p:extLst>
      <p:ext uri="{BB962C8B-B14F-4D97-AF65-F5344CB8AC3E}">
        <p14:creationId xmlns:p14="http://schemas.microsoft.com/office/powerpoint/2010/main" val="238370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32 -0.35648 L 1.43115E-16 0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22 -0.40649 L -1.66667E-6 4.07407E-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33 -0.15879 L 1.94444E-6 3.7037E-7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  <p:bldP spid="33" grpId="1"/>
      <p:bldP spid="34" grpId="0"/>
      <p:bldP spid="34" grpId="1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43438" y="5274872"/>
            <a:ext cx="3812073" cy="867930"/>
          </a:xfrm>
          <a:noFill/>
          <a:ln>
            <a:noFill/>
          </a:ln>
        </p:spPr>
        <p:txBody>
          <a:bodyPr wrap="square" lIns="91440" tIns="45720" rIns="91440" bIns="45720" anchor="ctr">
            <a:spAutoFit/>
          </a:bodyPr>
          <a:lstStyle/>
          <a:p>
            <a:pPr algn="r" fontAlgn="base">
              <a:spcAft>
                <a:spcPct val="0"/>
              </a:spcAft>
            </a:pPr>
            <a: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  <a:t>Elgin Street &amp;</a:t>
            </a:r>
            <a:b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</a:br>
            <a: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  <a:t>Confederation Park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356" y="391150"/>
            <a:ext cx="5660943" cy="44230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355" y="391149"/>
            <a:ext cx="5660943" cy="44230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554354" y="4352485"/>
            <a:ext cx="165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Knox Church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081" y="279369"/>
            <a:ext cx="5165554" cy="47161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079" y="279369"/>
            <a:ext cx="5165555" cy="471613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91511" y="4408375"/>
            <a:ext cx="3000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Roxborough</a:t>
            </a:r>
            <a:r>
              <a:rPr lang="en-CA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 Apartments</a:t>
            </a:r>
          </a:p>
        </p:txBody>
      </p:sp>
    </p:spTree>
    <p:extLst>
      <p:ext uri="{BB962C8B-B14F-4D97-AF65-F5344CB8AC3E}">
        <p14:creationId xmlns:p14="http://schemas.microsoft.com/office/powerpoint/2010/main" val="48784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17 -0.0706 L -2.5E-6 -1.85185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43 0.31759 L 1.66667E-6 1.11111E-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5" grpId="0"/>
      <p:bldP spid="2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502003"/>
            <a:ext cx="3778732" cy="480131"/>
          </a:xfrm>
          <a:noFill/>
          <a:ln>
            <a:noFill/>
          </a:ln>
        </p:spPr>
        <p:txBody>
          <a:bodyPr wrap="square" lIns="91440" tIns="45720" rIns="91440" bIns="45720" anchor="ctr">
            <a:spAutoFit/>
          </a:bodyPr>
          <a:lstStyle/>
          <a:p>
            <a:pPr algn="r" fontAlgn="base">
              <a:spcAft>
                <a:spcPct val="0"/>
              </a:spcAft>
            </a:pPr>
            <a:r>
              <a:rPr lang="en-CA" sz="2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  <a:t>Byward</a:t>
            </a:r>
            <a:r>
              <a:rPr lang="en-CA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ea typeface="+mn-ea"/>
                <a:cs typeface="Arial" charset="0"/>
              </a:rPr>
              <a:t> Market Area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35" y="1470992"/>
            <a:ext cx="7253405" cy="40597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34" y="1470992"/>
            <a:ext cx="7253405" cy="40597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162711" y="4964966"/>
            <a:ext cx="3389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2</a:t>
            </a:r>
            <a:r>
              <a:rPr lang="en-CA" sz="2400" b="1" baseline="300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nd</a:t>
            </a:r>
            <a:r>
              <a:rPr lang="en-CA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 </a:t>
            </a:r>
            <a:r>
              <a:rPr lang="en-CA" sz="2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Byward</a:t>
            </a:r>
            <a:r>
              <a:rPr lang="en-CA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 Market Building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41" y="1290494"/>
            <a:ext cx="6199993" cy="47030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40" y="1290493"/>
            <a:ext cx="6199994" cy="47030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23224" y="5480454"/>
            <a:ext cx="349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Government Printing Bureau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924" y="1084096"/>
            <a:ext cx="5857663" cy="44466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565" y="1087703"/>
            <a:ext cx="5854022" cy="44439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1833833" y="4973494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D90000"/>
                </a:solidFill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7860000" algn="ctr" rotWithShape="0">
                    <a:schemeClr val="bg1"/>
                  </a:outerShdw>
                </a:effectLst>
                <a:latin typeface="Franklin Gothic Demi Cond" panose="020B0706030402020204" pitchFamily="34" charset="0"/>
                <a:cs typeface="Arial" charset="0"/>
              </a:rPr>
              <a:t>Daly Building</a:t>
            </a:r>
          </a:p>
        </p:txBody>
      </p:sp>
    </p:spTree>
    <p:extLst>
      <p:ext uri="{BB962C8B-B14F-4D97-AF65-F5344CB8AC3E}">
        <p14:creationId xmlns:p14="http://schemas.microsoft.com/office/powerpoint/2010/main" val="19592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57 -0.13936 L -2.5E-6 3.33333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75 -0.39769 L -2.5E-6 -4.07407E-6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98 0.12338 L 4.72222E-6 4.07407E-6 " pathEditMode="relative" rAng="0" ptsTypes="AA">
                                      <p:cBhvr>
                                        <p:cTn id="1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9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9" grpId="1"/>
      <p:bldP spid="22" grpId="0"/>
      <p:bldP spid="22" grpId="1"/>
      <p:bldP spid="31" grpId="0"/>
      <p:bldP spid="3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850949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Exploring Ottawa’s Bygone Buildings</a:t>
            </a:r>
            <a:br>
              <a:rPr lang="en-CA" sz="4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sz="3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Links</a:t>
            </a:r>
            <a:endParaRPr lang="en-CA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28650" y="2571077"/>
            <a:ext cx="7886700" cy="4098664"/>
          </a:xfrm>
          <a:solidFill>
            <a:schemeClr val="bg1">
              <a:alpha val="32000"/>
            </a:schemeClr>
          </a:solidFill>
        </p:spPr>
        <p:txBody>
          <a:bodyPr>
            <a:normAutofit lnSpcReduction="10000"/>
          </a:bodyPr>
          <a:lstStyle/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My Website</a:t>
            </a: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Geomatics Page: 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2"/>
              </a:rPr>
              <a:t>www.kballantyne.ca/geomatics</a:t>
            </a:r>
            <a:endParaRPr lang="en-CA" sz="20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Project Page: 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3"/>
              </a:rPr>
              <a:t>www.kballantyne.ca/geomatics/bygone-buildings-ottawa</a:t>
            </a:r>
            <a:endParaRPr lang="en-CA" sz="20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Project Map: 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4"/>
              </a:rPr>
              <a:t>www.kballantyne.ca/geomatics/bygone-buildings-ottawa/map</a:t>
            </a:r>
            <a:endParaRPr lang="en-CA" sz="20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Fire Insurance Plans</a:t>
            </a: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Raw Images: 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5"/>
              </a:rPr>
              <a:t>collectionscanada.gc.ca/</a:t>
            </a:r>
            <a:r>
              <a:rPr lang="en-CA" sz="20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5"/>
              </a:rPr>
              <a:t>pam_archives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5"/>
              </a:rPr>
              <a:t>/</a:t>
            </a:r>
            <a:r>
              <a:rPr lang="en-CA" sz="20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5"/>
              </a:rPr>
              <a:t>index.php?fuseaction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5"/>
              </a:rPr>
              <a:t>=</a:t>
            </a:r>
            <a:r>
              <a:rPr lang="en-CA" sz="20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5"/>
              </a:rPr>
              <a:t>genitem.displayItem&amp;lang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5"/>
              </a:rPr>
              <a:t>=</a:t>
            </a:r>
            <a:r>
              <a:rPr lang="en-CA" sz="20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5"/>
              </a:rPr>
              <a:t>eng&amp;rec_nbr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5"/>
              </a:rPr>
              <a:t>=3816030</a:t>
            </a:r>
            <a:endParaRPr lang="en-CA" sz="20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Georeferenced at Carleton Library Website: 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6"/>
              </a:rPr>
              <a:t>carleton-u.maps.arcgis.com/apps/PublicInformation/index.html?appid=c40ef2ffe4a24fedbcbdb1474ba4c428</a:t>
            </a:r>
            <a:endParaRPr lang="en-CA" sz="20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lvl="1"/>
            <a:endParaRPr lang="en-CA" dirty="0">
              <a:solidFill>
                <a:srgbClr val="D9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42451" y="2436846"/>
            <a:ext cx="8259097" cy="19843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6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Questions?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70326" y="4611685"/>
            <a:ext cx="5603345" cy="15847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hlinkClick r:id="rId2"/>
              </a:rPr>
              <a:t>www.kballantyne.ca</a:t>
            </a:r>
            <a:endParaRPr lang="en-CA" sz="28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algn="ctr"/>
            <a:endParaRPr lang="en-CA" sz="28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en-CA" sz="2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hlinkClick r:id="rId3"/>
              </a:rPr>
              <a:t>geomatics@kballantyne.ca</a:t>
            </a:r>
            <a:endParaRPr lang="en-CA" sz="28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98" y="365126"/>
            <a:ext cx="8577560" cy="957647"/>
          </a:xfrm>
          <a:solidFill>
            <a:schemeClr val="bg1">
              <a:alpha val="40000"/>
            </a:schemeClr>
          </a:solidFill>
          <a:effectLst/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Who Am I?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48891" y="1825625"/>
            <a:ext cx="5042825" cy="416587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Kevin Ballantyne</a:t>
            </a:r>
          </a:p>
          <a:p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Carleton University graduate in Geography</a:t>
            </a:r>
          </a:p>
          <a:p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Geomatics developer/analyst for over 10 years</a:t>
            </a:r>
          </a:p>
          <a:p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Resident of Ottawa all my life</a:t>
            </a:r>
          </a:p>
          <a:p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Life-long interest in the history and development of Ottawa</a:t>
            </a:r>
          </a:p>
          <a:p>
            <a:endParaRPr lang="en-CA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28" y="1825625"/>
            <a:ext cx="2914066" cy="4351338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22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1" y="2766218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CA" sz="6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Ottawa’s Built History</a:t>
            </a:r>
          </a:p>
        </p:txBody>
      </p:sp>
    </p:spTree>
    <p:extLst>
      <p:ext uri="{BB962C8B-B14F-4D97-AF65-F5344CB8AC3E}">
        <p14:creationId xmlns:p14="http://schemas.microsoft.com/office/powerpoint/2010/main" val="12912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Historic_Data\Maps\Former_Ottawa_Buildings\For_Article&amp;Presentation\Sleeping Student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381" y="2062792"/>
            <a:ext cx="5144114" cy="38580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2619" y="365127"/>
            <a:ext cx="8259097" cy="708300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CA" sz="4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Ottawa’s Built History</a:t>
            </a:r>
            <a:endParaRPr lang="en-CA" sz="40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2618" y="1393939"/>
            <a:ext cx="8259097" cy="522513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Sometimes when people think of history, this happens…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2618" y="6067218"/>
            <a:ext cx="8259097" cy="522513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Bear with me…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537" y="2254448"/>
            <a:ext cx="5385800" cy="35607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34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CA" sz="4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Ottawa’s Built History</a:t>
            </a:r>
            <a:br>
              <a:rPr lang="en-CA" sz="4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sz="4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Start of Ottawa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9652" y="1825625"/>
            <a:ext cx="3982064" cy="3621018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Started as a settlement for workers of the Rideau Canal</a:t>
            </a:r>
          </a:p>
          <a:p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The first permanent buildings in Ottawa were for the military</a:t>
            </a:r>
          </a:p>
          <a:p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And for workers in the lumber trade</a:t>
            </a:r>
          </a:p>
        </p:txBody>
      </p:sp>
      <p:pic>
        <p:nvPicPr>
          <p:cNvPr id="4" name="Picture 3" descr="Colonel By Watching the Building of the Rideau Canal 1826, (Ontario), [ca. 1930-1931]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269" y="1825625"/>
            <a:ext cx="4302898" cy="242396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11" y="2371630"/>
            <a:ext cx="3420000" cy="248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</p:pic>
      <p:pic>
        <p:nvPicPr>
          <p:cNvPr id="8" name="Picture 6" descr="C:\Users\kballantyne\Documents\For_Article&amp;Presentation\1866_Ottawa_Skyline_cro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537" y="3329019"/>
            <a:ext cx="4010361" cy="267357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20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Ottawa’s Built History</a:t>
            </a:r>
            <a:br>
              <a:rPr lang="en-CA" sz="4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Government Town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9652" y="1825624"/>
            <a:ext cx="3982064" cy="4418965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After chosen as Canada’s Capital in 1857, structures needed for government and public service</a:t>
            </a:r>
          </a:p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As country expanded, so did public service with new buildings</a:t>
            </a: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The Langevin Building, completed in 1889, still exists today</a:t>
            </a: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The Original Supreme Court, built in 1882, demolished 1955</a:t>
            </a:r>
          </a:p>
        </p:txBody>
      </p:sp>
      <p:pic>
        <p:nvPicPr>
          <p:cNvPr id="9" name="Picture 3" descr="H:\Historic_Data\Maps\Former_Ottawa_Buildings\For_Article&amp;Presentation\Parliament_Buildings_a057520-v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71" y="1957737"/>
            <a:ext cx="4070555" cy="310265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10" name="Picture 4" descr="H:\Historic_Data\Maps\Former_Ottawa_Buildings\For_Article&amp;Presentation\Langevin_Building_a067179-v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61" y="2789927"/>
            <a:ext cx="3892373" cy="27933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11" name="Picture 7" descr="H:\Historic_Data\Maps\Former_Ottawa_Buildings\For_Article&amp;Presentation\Old_Supreme_Court_a008389-v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619" y="3429000"/>
            <a:ext cx="3679320" cy="281559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12" name="Picture 9" descr="H:\Historic_Data\Maps\Former_Ottawa_Buildings\For_Article&amp;Presentation\West_Block_now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619" y="3429000"/>
            <a:ext cx="3672000" cy="27933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1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784" y="1805747"/>
            <a:ext cx="4232472" cy="28984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Ottawa’s Built History</a:t>
            </a:r>
            <a:br>
              <a:rPr lang="en-CA" sz="48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sz="4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Large Government Projects</a:t>
            </a:r>
            <a:endParaRPr lang="en-CA" sz="4800" b="1" dirty="0">
              <a:solidFill>
                <a:srgbClr val="D9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19" y="1805746"/>
            <a:ext cx="3982064" cy="4255419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As Canada grew, government initiated projects to beautify the Capital and expand the public service</a:t>
            </a:r>
          </a:p>
          <a:p>
            <a:r>
              <a:rPr lang="en-CA" sz="2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Some projects include</a:t>
            </a: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The Supreme Court, completed 1949</a:t>
            </a: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The War Memorial, completed in 1939</a:t>
            </a:r>
          </a:p>
          <a:p>
            <a:pPr lvl="1"/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The National Arts Centre, completed in 1969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724" y="1942888"/>
            <a:ext cx="3936275" cy="26241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462" y="2710070"/>
            <a:ext cx="41148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4" name="Picture 6" descr="H:\Historic_Data\Maps\Former_Ottawa_Buildings\For_Article&amp;Presentation\_DSC005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289" y="3501857"/>
            <a:ext cx="3892943" cy="299067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29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19" y="365126"/>
            <a:ext cx="8259097" cy="1325563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Ottawa’s Built History</a:t>
            </a:r>
            <a:br>
              <a:rPr lang="en-CA" sz="54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</a:br>
            <a:r>
              <a:rPr lang="en-CA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Urban Renewal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19" y="1962429"/>
            <a:ext cx="4314558" cy="4176969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Municipal and federal governments took on renewal projects</a:t>
            </a:r>
          </a:p>
          <a:p>
            <a:r>
              <a:rPr lang="en-CA" sz="20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Lebreton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Flats</a:t>
            </a:r>
          </a:p>
          <a:p>
            <a:pPr lvl="1"/>
            <a:r>
              <a:rPr lang="en-CA" sz="1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Community west of downtown</a:t>
            </a:r>
          </a:p>
          <a:p>
            <a:pPr lvl="1"/>
            <a:r>
              <a:rPr lang="en-CA" sz="1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About 154 acres expropriated by federal government between 1962-1965</a:t>
            </a:r>
          </a:p>
          <a:p>
            <a:pPr lvl="1"/>
            <a:r>
              <a:rPr lang="en-CA" sz="1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Left vacant for 4 decades until construction of War Museum</a:t>
            </a:r>
          </a:p>
          <a:p>
            <a:r>
              <a:rPr lang="en-CA" sz="20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Lowertown</a:t>
            </a:r>
            <a:r>
              <a:rPr lang="en-CA" sz="20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East</a:t>
            </a:r>
          </a:p>
          <a:p>
            <a:pPr lvl="1"/>
            <a:r>
              <a:rPr lang="en-CA" sz="1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Community east of </a:t>
            </a:r>
            <a:r>
              <a:rPr lang="en-CA" sz="1600" b="1" dirty="0" err="1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Byward</a:t>
            </a:r>
            <a:r>
              <a:rPr lang="en-CA" sz="1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Market</a:t>
            </a:r>
          </a:p>
          <a:p>
            <a:pPr lvl="1"/>
            <a:r>
              <a:rPr lang="en-CA" sz="1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About 100 acres expropriated by City of Ottawa in late-1960s</a:t>
            </a:r>
          </a:p>
          <a:p>
            <a:pPr lvl="1"/>
            <a:r>
              <a:rPr lang="en-CA" sz="1600" b="1" dirty="0">
                <a:solidFill>
                  <a:srgbClr val="D9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Aging houses quickly replaced with modern townhouses and apartments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874" y="2022604"/>
            <a:ext cx="4047298" cy="29861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876" y="2022604"/>
            <a:ext cx="4047296" cy="29861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00155" y="4547120"/>
            <a:ext cx="2393604" cy="461665"/>
          </a:xfrm>
          <a:prstGeom prst="rect">
            <a:avLst/>
          </a:prstGeom>
          <a:solidFill>
            <a:schemeClr val="bg1">
              <a:alpha val="34000"/>
            </a:schemeClr>
          </a:solidFill>
          <a:effectLst/>
        </p:spPr>
        <p:txBody>
          <a:bodyPr wrap="none" rtlCol="0">
            <a:spAutoFit/>
          </a:bodyPr>
          <a:lstStyle/>
          <a:p>
            <a:r>
              <a:rPr lang="en-CA" sz="2400" b="1" dirty="0" err="1">
                <a:solidFill>
                  <a:srgbClr val="D90000"/>
                </a:solidFill>
                <a:effectLst>
                  <a:outerShdw blurRad="50800" dist="38100" dir="2700000" algn="tl" rotWithShape="0">
                    <a:schemeClr val="bg1">
                      <a:alpha val="98000"/>
                    </a:schemeClr>
                  </a:outerShdw>
                </a:effectLst>
                <a:latin typeface="AcmeFont" pitchFamily="2" charset="0"/>
                <a:ea typeface="+mj-ea"/>
                <a:cs typeface="+mj-cs"/>
              </a:rPr>
              <a:t>Lebreton</a:t>
            </a:r>
            <a:r>
              <a:rPr lang="en-CA" sz="2400" b="1" dirty="0">
                <a:solidFill>
                  <a:srgbClr val="D90000"/>
                </a:solidFill>
                <a:effectLst>
                  <a:outerShdw blurRad="50800" dist="38100" dir="2700000" algn="tl" rotWithShape="0">
                    <a:schemeClr val="bg1">
                      <a:alpha val="98000"/>
                    </a:schemeClr>
                  </a:outerShdw>
                </a:effectLst>
                <a:latin typeface="AcmeFont" pitchFamily="2" charset="0"/>
              </a:rPr>
              <a:t> </a:t>
            </a:r>
            <a:r>
              <a:rPr lang="en-CA" sz="2400" b="1" dirty="0">
                <a:solidFill>
                  <a:srgbClr val="D90000"/>
                </a:solidFill>
                <a:effectLst>
                  <a:outerShdw blurRad="50800" dist="38100" dir="2700000" algn="tl" rotWithShape="0">
                    <a:schemeClr val="bg1">
                      <a:alpha val="98000"/>
                    </a:schemeClr>
                  </a:outerShdw>
                </a:effectLst>
                <a:latin typeface="AcmeFont" pitchFamily="2" charset="0"/>
                <a:ea typeface="+mj-ea"/>
                <a:cs typeface="+mj-cs"/>
              </a:rPr>
              <a:t>Flats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202018" y="2117289"/>
            <a:ext cx="1800379" cy="690072"/>
            <a:chOff x="6202018" y="2117289"/>
            <a:chExt cx="1800379" cy="690072"/>
          </a:xfrm>
        </p:grpSpPr>
        <p:cxnSp>
          <p:nvCxnSpPr>
            <p:cNvPr id="6" name="Straight Arrow Connector 5"/>
            <p:cNvCxnSpPr>
              <a:cxnSpLocks/>
              <a:stCxn id="8" idx="2"/>
            </p:cNvCxnSpPr>
            <p:nvPr/>
          </p:nvCxnSpPr>
          <p:spPr>
            <a:xfrm flipH="1">
              <a:off x="6202018" y="2486621"/>
              <a:ext cx="1050142" cy="32074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  <a:effectLst>
              <a:outerShdw blurRad="12700" dist="12700" dir="2700000" algn="tl" rotWithShape="0">
                <a:schemeClr val="bg1">
                  <a:alpha val="77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501922" y="2117289"/>
              <a:ext cx="1500475" cy="369332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D90000"/>
                  </a:solidFill>
                  <a:effectLst>
                    <a:outerShdw blurRad="50800" dist="38100" dir="2700000" algn="tl" rotWithShape="0">
                      <a:schemeClr val="bg1">
                        <a:alpha val="82000"/>
                      </a:schemeClr>
                    </a:outerShdw>
                  </a:effectLst>
                  <a:latin typeface="Candara" panose="020E0502030303020204" pitchFamily="34" charset="0"/>
                </a:rPr>
                <a:t>War Museum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135" y="3190461"/>
            <a:ext cx="3956901" cy="28357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452" y="3190461"/>
            <a:ext cx="3958584" cy="28369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987452" y="5564518"/>
            <a:ext cx="2661306" cy="461665"/>
          </a:xfrm>
          <a:prstGeom prst="rect">
            <a:avLst/>
          </a:prstGeom>
          <a:solidFill>
            <a:schemeClr val="bg1">
              <a:alpha val="34000"/>
            </a:schemeClr>
          </a:solidFill>
          <a:effectLst/>
        </p:spPr>
        <p:txBody>
          <a:bodyPr wrap="none" rtlCol="0">
            <a:spAutoFit/>
          </a:bodyPr>
          <a:lstStyle/>
          <a:p>
            <a:r>
              <a:rPr lang="en-CA" sz="2400" b="1" dirty="0" err="1">
                <a:solidFill>
                  <a:srgbClr val="D90000"/>
                </a:solidFill>
                <a:effectLst>
                  <a:outerShdw blurRad="50800" dist="38100" dir="2700000" algn="tl" rotWithShape="0">
                    <a:schemeClr val="bg1">
                      <a:alpha val="98000"/>
                    </a:schemeClr>
                  </a:outerShdw>
                </a:effectLst>
                <a:latin typeface="AcmeFont" pitchFamily="2" charset="0"/>
                <a:ea typeface="+mj-ea"/>
                <a:cs typeface="+mj-cs"/>
              </a:rPr>
              <a:t>Lowertown</a:t>
            </a:r>
            <a:r>
              <a:rPr lang="en-CA" sz="2400" b="1" dirty="0">
                <a:solidFill>
                  <a:srgbClr val="D90000"/>
                </a:solidFill>
                <a:effectLst>
                  <a:outerShdw blurRad="50800" dist="38100" dir="2700000" algn="tl" rotWithShape="0">
                    <a:schemeClr val="bg1">
                      <a:alpha val="98000"/>
                    </a:schemeClr>
                  </a:outerShdw>
                </a:effectLst>
                <a:latin typeface="AcmeFont" pitchFamily="2" charset="0"/>
                <a:ea typeface="+mj-ea"/>
                <a:cs typeface="+mj-cs"/>
              </a:rPr>
              <a:t> East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854" y="2633870"/>
            <a:ext cx="4075015" cy="30104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133" y="2712957"/>
            <a:ext cx="4045736" cy="28522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5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3433</TotalTime>
  <Words>880</Words>
  <Application>Microsoft Office PowerPoint</Application>
  <PresentationFormat>On-screen Show (4:3)</PresentationFormat>
  <Paragraphs>157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AcmeFont</vt:lpstr>
      <vt:lpstr>Arial</vt:lpstr>
      <vt:lpstr>Book Antiqua</vt:lpstr>
      <vt:lpstr>Calibri</vt:lpstr>
      <vt:lpstr>Calibri Light</vt:lpstr>
      <vt:lpstr>Candara</vt:lpstr>
      <vt:lpstr>Franklin Gothic Demi Cond</vt:lpstr>
      <vt:lpstr>Office Theme</vt:lpstr>
      <vt:lpstr>Image</vt:lpstr>
      <vt:lpstr>Exploring Ottawa’s Bygone Buildings</vt:lpstr>
      <vt:lpstr>Exploring Ottawa’s Bygone Buildings Overview</vt:lpstr>
      <vt:lpstr>Who Am I?</vt:lpstr>
      <vt:lpstr>Ottawa’s Built History</vt:lpstr>
      <vt:lpstr>Ottawa’s Built History</vt:lpstr>
      <vt:lpstr>Ottawa’s Built History Start of Ottawa</vt:lpstr>
      <vt:lpstr>Ottawa’s Built History Government Town</vt:lpstr>
      <vt:lpstr>Ottawa’s Built History Large Government Projects</vt:lpstr>
      <vt:lpstr>Ottawa’s Built History Urban Renewal</vt:lpstr>
      <vt:lpstr>Ottawa’s Built History Private Ventures</vt:lpstr>
      <vt:lpstr>Bygone Buildings Project</vt:lpstr>
      <vt:lpstr>Bygone Buildings Project Overview</vt:lpstr>
      <vt:lpstr>Bygone Buildings Motivation for Project</vt:lpstr>
      <vt:lpstr>Bygone Buildings Software Choices</vt:lpstr>
      <vt:lpstr>Bygone Buildings Fire Insurance Plans</vt:lpstr>
      <vt:lpstr>Bygone Buildings Georeferencing Plans</vt:lpstr>
      <vt:lpstr>Bygone Buildings Georeferencing Plans</vt:lpstr>
      <vt:lpstr>Bygone Buildings Conversion to KMZ</vt:lpstr>
      <vt:lpstr>Bygone Buildings Collecting Buildings</vt:lpstr>
      <vt:lpstr>Bygone Buildings Database</vt:lpstr>
      <vt:lpstr>Bygone Buildings Final KML</vt:lpstr>
      <vt:lpstr>Bygone Buildings Web Release</vt:lpstr>
      <vt:lpstr>Bygone Buildings Then &amp; Now</vt:lpstr>
      <vt:lpstr>Supreme Court of Canada Confederation Building &amp; Library &amp; Archives Canada</vt:lpstr>
      <vt:lpstr>War Memorial Confederation Square &amp; National Arts Centre</vt:lpstr>
      <vt:lpstr>Elgin Street &amp; Confederation Park</vt:lpstr>
      <vt:lpstr>Byward Market Area</vt:lpstr>
      <vt:lpstr>Exploring Ottawa’s Bygone Buildings Links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</dc:creator>
  <cp:lastModifiedBy>Kevin</cp:lastModifiedBy>
  <cp:revision>408</cp:revision>
  <dcterms:created xsi:type="dcterms:W3CDTF">2017-05-01T17:34:26Z</dcterms:created>
  <dcterms:modified xsi:type="dcterms:W3CDTF">2017-05-30T01:05:37Z</dcterms:modified>
</cp:coreProperties>
</file>